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</Relationships>

</file>

<file path=ppt/presentation.xml><?xml version="1.0" encoding="utf-8"?>
<p:presentation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/>
  <p:notesSz cx="6858000" cy="9144000"/>
</p:presentation>
</file>

<file path=ppt/tableStyles.xml><?xml version="1.0" encoding="utf-8"?>
<a:tblStyleLs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5940675A-B579-460E-94D1-54222C63F5DA}" styleName="Нет стиля, сетка таблицы">
    <a:wholeTbl>
      <a:tcTxStyle b="def" i="def"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  <a:prstDash val="solid"/>
            </a:ln>
          </a:left>
          <a:right>
            <a:ln w="12700">
              <a:solidFill>
                <a:schemeClr val="tx1"/>
              </a:solidFill>
              <a:prstDash val="solid"/>
            </a:ln>
          </a:right>
          <a:top>
            <a:ln w="12700">
              <a:solidFill>
                <a:schemeClr val="tx1"/>
              </a:solidFill>
              <a:prstDash val="solid"/>
            </a:ln>
          </a:top>
          <a:bottom>
            <a:ln w="12700">
              <a:solidFill>
                <a:schemeClr val="tx1"/>
              </a:solidFill>
              <a:prstDash val="solid"/>
            </a:ln>
          </a:bottom>
          <a:insideH>
            <a:ln w="12700">
              <a:solidFill>
                <a:schemeClr val="tx1"/>
              </a:solidFill>
              <a:prstDash val="solid"/>
            </a:ln>
          </a:insideH>
          <a:insideV>
            <a:ln w="12700">
              <a:solidFill>
                <a:schemeClr val="tx1"/>
              </a:solidFill>
              <a:prstDash val="solid"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>
  <p:slideViewPr>
    <p:cSldViewPr>
      <p:cViewPr>
        <p:scale>
          <a:sx d="1" n="1"/>
          <a:sy d="1" n="1"/>
        </p:scale>
        <p:origin x="1" y="1"/>
      </p:cViewPr>
      <p:guideLst>
        <p:guide orient="horz" pos="2160"/>
        <p:guide orient="vert" pos="2880"/>
      </p:guideLst>
    </p:cSldViewPr>
  </p:slideViewPr>
  <p:gridSpacing cx="180000" cy="180000"/>
</p:viewPr>
</file>

<file path=ppt/_rels/presentation.xml.rels><?xml version="1.0" encoding="UTF-8" standalone="no" ?>
<Relationships xmlns="http://schemas.openxmlformats.org/package/2006/relationships">
  <Relationship Id="rId3" Target="slides/slide1.xml" Type="http://schemas.openxmlformats.org/officeDocument/2006/relationships/slide"/>
  <Relationship Id="rId11" Target="slides/slide9.xml" Type="http://schemas.openxmlformats.org/officeDocument/2006/relationships/slide"/>
  <Relationship Id="rId8" Target="slides/slide6.xml" Type="http://schemas.openxmlformats.org/officeDocument/2006/relationships/slide"/>
  <Relationship Id="rId5" Target="slides/slide3.xml" Type="http://schemas.openxmlformats.org/officeDocument/2006/relationships/slide"/>
  <Relationship Id="rId12" Target="slides/slide10.xml" Type="http://schemas.openxmlformats.org/officeDocument/2006/relationships/slide"/>
  <Relationship Id="rId4" Target="slides/slide2.xml" Type="http://schemas.openxmlformats.org/officeDocument/2006/relationships/slide"/>
  <Relationship Id="rId10" Target="slides/slide8.xml" Type="http://schemas.openxmlformats.org/officeDocument/2006/relationships/slide"/>
  <Relationship Id="rId6" Target="slides/slide4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  <Relationship Id="rId14" Target="viewProps.xml" Type="http://schemas.openxmlformats.org/officeDocument/2006/relationships/viewProps"/>
  <Relationship Id="rId9" Target="slides/slide7.xml" Type="http://schemas.openxmlformats.org/officeDocument/2006/relationships/slide"/>
  <Relationship Id="rId7" Target="slides/slide5.xml" Type="http://schemas.openxmlformats.org/officeDocument/2006/relationships/slide"/>
  <Relationship Id="rId13" Target="tableStyles.xml" Type="http://schemas.openxmlformats.org/officeDocument/2006/relationships/tableStyles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46" name="GroupShape 4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7" name="Shape 47"/>
          <p:cNvSpPr txBox="true"/>
          <p:nvPr isPhoto="false">
            <p:ph idx="0" type="title"/>
          </p:nvPr>
        </p:nvSpPr>
        <p:spPr>
          <a:xfrm flipH="false" flipV="false" rot="0"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8" name="Shape 48"/>
          <p:cNvSpPr txBox="true"/>
          <p:nvPr isPhoto="false">
            <p:ph idx="1" type="subTitle"/>
          </p:nvPr>
        </p:nvSpPr>
        <p:spPr>
          <a:xfrm flipH="false" flipV="false" rot="0"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lvl="1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49" name="Shape 4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11.03.2026</a:t>
            </a:r>
          </a:p>
        </p:txBody>
      </p:sp>
      <p:sp>
        <p:nvSpPr>
          <p:cNvPr hidden="false" id="50" name="Shape 5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1" name="Shape 5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611CCE66-A369-4B3A-9678-27996A8C31D3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12" name="GroupShape 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" name="Shape 1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4" name="Shape 14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5" name="Shape 1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11.03.2026</a:t>
            </a:r>
          </a:p>
        </p:txBody>
      </p:sp>
      <p:sp>
        <p:nvSpPr>
          <p:cNvPr hidden="false" id="16" name="Shape 1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7" name="Shape 1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7FB3A3D9-E5B9-4073-A363-FA5D0413BAD7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52" name="GroupShape 5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3" name="Shape 53"/>
          <p:cNvSpPr txBox="true"/>
          <p:nvPr isPhoto="false">
            <p:ph idx="0" type="title"/>
          </p:nvPr>
        </p:nvSpPr>
        <p:spPr>
          <a:xfrm flipH="false" flipV="false" rot="0"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4" name="Shape 54"/>
          <p:cNvSpPr txBox="true"/>
          <p:nvPr isPhoto="false">
            <p:ph idx="1" type="body"/>
          </p:nvPr>
        </p:nvSpPr>
        <p:spPr>
          <a:xfrm flipH="false" flipV="false" rot="0"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5" name="Shape 5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11.03.2026</a:t>
            </a:r>
          </a:p>
        </p:txBody>
      </p:sp>
      <p:sp>
        <p:nvSpPr>
          <p:cNvPr hidden="false" id="56" name="Shape 5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7" name="Shape 5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C826ADB7-8590-4C22-9E3B-E43FCE45E368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" name="Shape 1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0" name="Shape 20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1" name="Shape 2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11.03.2026</a:t>
            </a:r>
          </a:p>
        </p:txBody>
      </p:sp>
      <p:sp>
        <p:nvSpPr>
          <p:cNvPr hidden="false" id="22" name="Shape 2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3" name="Shape 2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D6845E1F-C188-4A4D-8303-D59C569AA9A5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24" name="GroupShape 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" name="Shape 25"/>
          <p:cNvSpPr txBox="true"/>
          <p:nvPr isPhoto="false">
            <p:ph idx="0" type="title"/>
          </p:nvPr>
        </p:nvSpPr>
        <p:spPr>
          <a:xfrm flipH="false" flipV="false" rot="0"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algn="l" lvl="0">
              <a:defRPr b="true" cap="all" sz="4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6" name="Shape 26"/>
          <p:cNvSpPr txBox="true"/>
          <p:nvPr isPhoto="false">
            <p:ph idx="1" type="body"/>
          </p:nvPr>
        </p:nvSpPr>
        <p:spPr>
          <a:xfrm flipH="false" flipV="false" rot="0"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7" name="Shape 2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11.03.2026</a:t>
            </a:r>
          </a:p>
        </p:txBody>
      </p:sp>
      <p:sp>
        <p:nvSpPr>
          <p:cNvPr hidden="false" id="28" name="Shape 2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9" name="Shape 2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63A1EAC2-3C96-4467-A558-75D9399644D3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11.03.2026</a:t>
            </a:r>
          </a:p>
        </p:txBody>
      </p:sp>
      <p:sp>
        <p:nvSpPr>
          <p:cNvPr hidden="false" id="10" name="Shape 1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1" name="Shape 1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9029243C-ABAD-4DAD-AF60-3BBC50129CC0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30" name="GroupShape 3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1" name="Shape 3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2" name="Shape 32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3" name="Shape 33"/>
          <p:cNvSpPr txBox="true"/>
          <p:nvPr isPhoto="false">
            <p:ph idx="2" type="body"/>
          </p:nvPr>
        </p:nvSpPr>
        <p:spPr>
          <a:xfrm flipH="false" flipV="false" rot="0"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4" name="Shape 3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11.03.2026</a:t>
            </a:r>
          </a:p>
        </p:txBody>
      </p:sp>
      <p:sp>
        <p:nvSpPr>
          <p:cNvPr hidden="false" id="35" name="Shape 3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6" name="Shape 3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41380943-7F81-4B6D-B9D8-22DBB899B4F7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58" name="GroupShape 5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9" name="Shape 5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11.03.2026</a:t>
            </a:r>
          </a:p>
        </p:txBody>
      </p:sp>
      <p:sp>
        <p:nvSpPr>
          <p:cNvPr hidden="false" id="60" name="Shape 6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1" name="Shape 6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D9A08315-F626-4A0E-9B3B-5B022E494A67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37" name="GroupShape 3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8" name="Shape 3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9" name="Shape 39"/>
          <p:cNvSpPr txBox="true"/>
          <p:nvPr isPhoto="false">
            <p:ph idx="1" type="body"/>
          </p:nvPr>
        </p:nvSpPr>
        <p:spPr>
          <a:xfrm flipH="false" flipV="false" rot="0"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0" name="Shape 40"/>
          <p:cNvSpPr txBox="true"/>
          <p:nvPr isPhoto="false">
            <p:ph idx="2" type="body"/>
          </p:nvPr>
        </p:nvSpPr>
        <p:spPr>
          <a:xfrm flipH="false" flipV="false" rot="0"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1" name="Shape 41"/>
          <p:cNvSpPr txBox="true"/>
          <p:nvPr isPhoto="false">
            <p:ph idx="3" type="body"/>
          </p:nvPr>
        </p:nvSpPr>
        <p:spPr>
          <a:xfrm flipH="false" flipV="false" rot="0"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2" name="Shape 42"/>
          <p:cNvSpPr txBox="true"/>
          <p:nvPr isPhoto="false">
            <p:ph idx="4" type="body"/>
          </p:nvPr>
        </p:nvSpPr>
        <p:spPr>
          <a:xfrm flipH="false" flipV="false" rot="0"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3" name="Shape 4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11.03.2026</a:t>
            </a:r>
          </a:p>
        </p:txBody>
      </p:sp>
      <p:sp>
        <p:nvSpPr>
          <p:cNvPr hidden="false" id="44" name="Shape 4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5" name="Shape 4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83FE62CB-89ED-424E-AC53-D541799F7689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62" name="GroupShape 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3" name="Shape 63"/>
          <p:cNvSpPr txBox="true"/>
          <p:nvPr isPhoto="false">
            <p:ph idx="0" type="title"/>
          </p:nvPr>
        </p:nvSpPr>
        <p:spPr>
          <a:xfrm flipH="false" flipV="false" rot="0"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4" name="Shape 64"/>
          <p:cNvSpPr txBox="true"/>
          <p:nvPr isPhoto="false">
            <p:ph idx="1" type="body"/>
          </p:nvPr>
        </p:nvSpPr>
        <p:spPr>
          <a:xfrm flipH="false" flipV="false" rot="0"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5" name="Shape 65"/>
          <p:cNvSpPr txBox="true"/>
          <p:nvPr isPhoto="false">
            <p:ph idx="2" type="body"/>
          </p:nvPr>
        </p:nvSpPr>
        <p:spPr>
          <a:xfrm flipH="false" flipV="false" rot="0"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6" name="Shape 6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11.03.2026</a:t>
            </a:r>
          </a:p>
        </p:txBody>
      </p:sp>
      <p:sp>
        <p:nvSpPr>
          <p:cNvPr hidden="false" id="67" name="Shape 6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8" name="Shape 6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1DCF4BDE-1EDC-4057-B1D2-E53C2BB56620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69" name="GroupShape 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0" name="Shape 70"/>
          <p:cNvSpPr txBox="true"/>
          <p:nvPr isPhoto="false">
            <p:ph idx="0" type="title"/>
          </p:nvPr>
        </p:nvSpPr>
        <p:spPr>
          <a:xfrm flipH="false" flipV="false" rot="0"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1" name="Shape 71"/>
          <p:cNvSpPr txBox="true"/>
          <p:nvPr isPhoto="false">
            <p:ph idx="1" type="body"/>
          </p:nvPr>
        </p:nvSpPr>
        <p:spPr>
          <a:xfrm flipH="false" flipV="false" rot="0"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72" name="Shape 72"/>
          <p:cNvSpPr txBox="true"/>
          <p:nvPr isPhoto="false">
            <p:ph idx="2" type="body"/>
          </p:nvPr>
        </p:nvSpPr>
        <p:spPr>
          <a:xfrm flipH="false" flipV="false" rot="0"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11.03.2026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5470D193-C7F4-4856-B1DD-448C450B8FE7}" type="slidenum">
              <a:t>&lt;#&gt;</a:t>
            </a:fld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4" Target="../slideLayouts/slideLayout3.xml" Type="http://schemas.openxmlformats.org/officeDocument/2006/relationships/slideLayout"/>
  <Relationship Id="rId1" Target="../theme/theme1.xml" Type="http://schemas.openxmlformats.org/officeDocument/2006/relationships/theme"/>
  <Relationship Id="rId8" Target="../slideLayouts/slideLayout7.xml" Type="http://schemas.openxmlformats.org/officeDocument/2006/relationships/slideLayout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9" Target="../slideLayouts/slideLayout8.xml" Type="http://schemas.openxmlformats.org/officeDocument/2006/relationships/slideLayout"/>
  <Relationship Id="rId6" Target="../slideLayouts/slideLayout5.xml" Type="http://schemas.openxmlformats.org/officeDocument/2006/relationships/slideLayout"/>
  <Relationship Id="rId11" Target="../slideLayouts/slideLayout10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gradFill>
          <a:gsLst>
            <a:gs pos="0">
              <a:srgbClr val="DDEBCF"/>
            </a:gs>
            <a:gs pos="95000">
              <a:srgbClr val="9CB86E"/>
            </a:gs>
            <a:gs pos="100000">
              <a:srgbClr val="156B13"/>
            </a:gs>
          </a:gsLst>
        </a:grad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11.03.2026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59207F-B07C-45B6-8612-ABFD5E9BCE05}" type="slidenum">
              <a:t>&lt;#&gt;</a:t>
            </a:fld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ctr" lvl="0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342900" lvl="0" marL="342900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indent="-285750" lvl="1" marL="742950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latin typeface="+mn-lt"/>
          <a:ea typeface="+mn-ea"/>
          <a:cs typeface="+mn-cs"/>
        </a:defRPr>
      </a:lvl1pPr>
      <a:lvl2pPr algn="l" indent="0" lvl="1" marL="457200">
        <a:defRPr sz="1800">
          <a:latin typeface="+mn-lt"/>
          <a:ea typeface="+mn-ea"/>
          <a:cs typeface="+mn-cs"/>
        </a:defRPr>
      </a:lvl2pPr>
      <a:lvl3pPr algn="l" indent="0" lvl="2" marL="914400">
        <a:defRPr sz="1800">
          <a:latin typeface="+mn-lt"/>
          <a:ea typeface="+mn-ea"/>
          <a:cs typeface="+mn-cs"/>
        </a:defRPr>
      </a:lvl3pPr>
      <a:lvl4pPr algn="l" indent="0" lvl="3" marL="1371600">
        <a:defRPr sz="1800">
          <a:latin typeface="+mn-lt"/>
          <a:ea typeface="+mn-ea"/>
          <a:cs typeface="+mn-cs"/>
        </a:defRPr>
      </a:lvl4pPr>
      <a:lvl5pPr algn="l" indent="0" lvl="4" marL="1828800">
        <a:defRPr sz="1800">
          <a:latin typeface="+mn-lt"/>
          <a:ea typeface="+mn-ea"/>
          <a:cs typeface="+mn-cs"/>
        </a:defRPr>
      </a:lvl5pPr>
      <a:lvl6pPr algn="l" indent="0" lvl="5" marL="2286000">
        <a:defRPr sz="1800">
          <a:latin typeface="+mn-lt"/>
          <a:ea typeface="+mn-ea"/>
          <a:cs typeface="+mn-cs"/>
        </a:defRPr>
      </a:lvl6pPr>
      <a:lvl7pPr algn="l" indent="0" lvl="6" marL="2743200">
        <a:defRPr sz="1800">
          <a:latin typeface="+mn-lt"/>
          <a:ea typeface="+mn-ea"/>
          <a:cs typeface="+mn-cs"/>
        </a:defRPr>
      </a:lvl7pPr>
      <a:lvl8pPr algn="l" indent="0" lvl="7" marL="3200400">
        <a:defRPr sz="1800">
          <a:latin typeface="+mn-lt"/>
          <a:ea typeface="+mn-ea"/>
          <a:cs typeface="+mn-cs"/>
        </a:defRPr>
      </a:lvl8pPr>
      <a:lvl9pPr algn="l" indent="0" lvl="8" marL="3657600">
        <a:defRPr sz="1800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slideLayouts/slideLayout4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3" Target="../slideLayouts/slideLayout1.xml" Type="http://schemas.openxmlformats.org/officeDocument/2006/relationships/slideLayout"/>
  <Relationship Id="rId2" Target="../media/2.pn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1" Target="../media/3.png" Type="http://schemas.openxmlformats.org/officeDocument/2006/relationships/image"/>
  <Relationship Id="rId3" Target="../slideLayouts/slideLayout1.xml" Type="http://schemas.openxmlformats.org/officeDocument/2006/relationships/slideLayout"/>
  <Relationship Id="rId2" Target="../media/4.pn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4" Target="../media/8.png" Type="http://schemas.openxmlformats.org/officeDocument/2006/relationships/image"/>
  <Relationship Id="rId1" Target="../media/5.png" Type="http://schemas.openxmlformats.org/officeDocument/2006/relationships/image"/>
  <Relationship Id="rId5" Target="../slideLayouts/slideLayout1.xml" Type="http://schemas.openxmlformats.org/officeDocument/2006/relationships/slideLayout"/>
  <Relationship Id="rId3" Target="../media/7.png" Type="http://schemas.openxmlformats.org/officeDocument/2006/relationships/image"/>
  <Relationship Id="rId2" Target="../media/6.png" Type="http://schemas.openxmlformats.org/officeDocument/2006/relationships/image"/>
</Relationships>

</file>

<file path=ppt/slides/slide1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true"/>
          <p:nvPr isPhoto="false">
            <p:ph idx="0" type="title"/>
          </p:nvPr>
        </p:nvSpPr>
        <p:spPr>
          <a:xfrm flipH="false" flipV="false" rot="0">
            <a:off x="685800" y="404665"/>
            <a:ext cx="7772400" cy="5328592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>
              <a:buNone/>
            </a:pPr>
            <a:r>
              <a:rPr b="true"/>
              <a:t>Закон </a:t>
            </a:r>
            <a:r>
              <a:rPr b="true"/>
              <a:t>Российской Федерации от 07.02.1992 №2300-I «О защите прав потребителей» с </a:t>
            </a:r>
            <a:r>
              <a:rPr b="true"/>
              <a:t>01.03.2026</a:t>
            </a:r>
            <a:br>
              <a:rPr b="true"/>
            </a:br>
            <a:r>
              <a:rPr b="true" sz="3600"/>
              <a:t>изменения, вступившие в силу с</a:t>
            </a:r>
            <a:br>
              <a:rPr b="true" sz="3600"/>
            </a:br>
            <a:r>
              <a:rPr b="true" sz="3600"/>
              <a:t> 1 марта 2026 года</a:t>
            </a:r>
            <a:endParaRPr sz="3600"/>
          </a:p>
        </p:txBody>
      </p:sp>
      <p:sp>
        <p:nvSpPr>
          <p:cNvPr hidden="false" id="78" name="Shape 78"/>
          <p:cNvSpPr txBox="true"/>
          <p:nvPr isPhoto="false">
            <p:ph idx="1" type="sub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 indent="0" marL="0">
              <a:buFont typeface="Arial"/>
              <a:buNone/>
            </a:pPr>
          </a:p>
        </p:txBody>
      </p:sp>
    </p:spTree>
  </p:cSld>
</p:sld>
</file>

<file path=ppt/slides/slide10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5" name="GroupShape 13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6" name="Shape 136"/>
          <p:cNvSpPr txBox="false"/>
          <p:nvPr isPhoto="false"/>
        </p:nvSpPr>
        <p:spPr>
          <a:xfrm flipH="false" flipV="false" rot="0">
            <a:off x="611560" y="2708920"/>
            <a:ext cx="8208912" cy="101566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>
              <a:spcBef>
                <a:spcPts val="1200"/>
              </a:spcBef>
            </a:pPr>
            <a:r>
              <a:rPr sz="60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Благодарю за внимание!</a:t>
            </a:r>
            <a:endParaRPr b="true" sz="600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9" name="GroupShape 7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0" name="Shape 80"/>
          <p:cNvSpPr txBox="true"/>
          <p:nvPr isPhoto="false">
            <p:ph idx="0" type="title"/>
          </p:nvPr>
        </p:nvSpPr>
        <p:spPr>
          <a:xfrm flipH="false" flipV="false" rot="0">
            <a:off x="467544" y="1483767"/>
            <a:ext cx="3888432" cy="2304256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</a:gradFill>
          <a:ln w="25400">
            <a:solidFill>
              <a:schemeClr val="tx1"/>
            </a:solidFill>
            <a:prstDash val="solid"/>
          </a:ln>
        </p:spPr>
        <p:txBody>
          <a:bodyPr>
            <a:noAutofit/>
          </a:bodyPr>
          <a:lstStyle>
            <a:defPPr/>
            <a:lvl1pPr lvl="0"/>
          </a:lstStyle>
          <a:p>
            <a:pPr algn="ctr">
              <a:buNone/>
            </a:pPr>
            <a:r>
              <a:rPr sz="2000">
                <a:latin typeface="Times New Roman"/>
                <a:ea typeface="Times New Roman"/>
                <a:cs typeface="Times New Roman"/>
              </a:rPr>
              <a:t>Предоставление </a:t>
            </a:r>
            <a:r>
              <a:rPr sz="2000">
                <a:latin typeface="Times New Roman"/>
                <a:ea typeface="Times New Roman"/>
                <a:cs typeface="Times New Roman"/>
              </a:rPr>
              <a:t>потребителю на русском языке информации об изготовителе (исполнителе, продавце), режиме его работы и реализуемых им товарах (работах, услугах)</a:t>
            </a:r>
            <a:endParaRPr b="true" sz="20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1" name="Shape 81"/>
          <p:cNvSpPr txBox="true"/>
          <p:nvPr isPhoto="false"/>
        </p:nvSpPr>
        <p:spPr>
          <a:xfrm flipH="false" flipV="false" rot="0">
            <a:off x="604542" y="199333"/>
            <a:ext cx="3960440" cy="101566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Действующая норма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т. 8-10 Закона "О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защите прав потребителей"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2" name="Shape 82"/>
          <p:cNvSpPr txBox="true"/>
          <p:nvPr isPhoto="false"/>
        </p:nvSpPr>
        <p:spPr>
          <a:xfrm flipH="false" flipV="false" rot="0">
            <a:off x="4644008" y="116632"/>
            <a:ext cx="3889168" cy="70788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Новая норма ст. 10.1 Закона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"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 защите прав потребителей"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3" name="Shape 83"/>
          <p:cNvSpPr txBox="true"/>
          <p:nvPr isPhoto="false"/>
        </p:nvSpPr>
        <p:spPr>
          <a:xfrm flipH="false" flipV="false" rot="0">
            <a:off x="4846794" y="1051719"/>
            <a:ext cx="3886200" cy="316835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</a:gradFill>
          <a:ln w="25400">
            <a:solidFill>
              <a:schemeClr val="tx1"/>
            </a:solidFill>
            <a:prstDash val="solid"/>
          </a:ln>
        </p:spPr>
        <p:txBody>
          <a:bodyPr anchor="ctr" bIns="45720" lIns="91440" rIns="91440" tIns="45720" vert="horz">
            <a:noAutofit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sz="1800">
                <a:latin typeface="Times New Roman"/>
                <a:ea typeface="Times New Roman"/>
                <a:cs typeface="Times New Roman"/>
              </a:rPr>
              <a:t>С 1 марта 2026 года на русском языке дополнительно должна доводится информация, предназначенная </a:t>
            </a:r>
            <a:r>
              <a:rPr b="true" sz="1800">
                <a:latin typeface="Times New Roman"/>
                <a:ea typeface="Times New Roman"/>
                <a:cs typeface="Times New Roman"/>
              </a:rPr>
              <a:t>для публичного ознакомления потребителей</a:t>
            </a:r>
            <a:r>
              <a:rPr sz="1800">
                <a:latin typeface="Times New Roman"/>
                <a:ea typeface="Times New Roman"/>
                <a:cs typeface="Times New Roman"/>
              </a:rPr>
              <a:t> – это любая информация, расположенная в общедоступных местах или доводимая до сведения неопределенного круга потребителей с использованием различных средств размещения</a:t>
            </a:r>
            <a:endParaRPr b="true" sz="18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4" name="Shape 84"/>
          <p:cNvSpPr txBox="true"/>
          <p:nvPr isPhoto="false"/>
        </p:nvSpPr>
        <p:spPr>
          <a:xfrm flipH="false" flipV="false" rot="0">
            <a:off x="539552" y="4293096"/>
            <a:ext cx="8208912" cy="163121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ст. 10.1 </a:t>
            </a:r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распространяется </a:t>
            </a:r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на:</a:t>
            </a:r>
            <a:endParaRPr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-285750" marL="285750">
              <a:buChar char="-"/>
            </a:pPr>
            <a:r>
              <a:rPr sz="2000">
                <a:latin typeface="Times New Roman"/>
                <a:ea typeface="Times New Roman"/>
                <a:cs typeface="Times New Roman"/>
              </a:rPr>
              <a:t>рекламу, рекламные конструкции (действуют нормы ФЗ от </a:t>
            </a:r>
            <a:r>
              <a:rPr sz="2000">
                <a:latin typeface="Times New Roman"/>
                <a:ea typeface="Times New Roman"/>
                <a:cs typeface="Times New Roman"/>
              </a:rPr>
              <a:t>13 марта 2006 г. № 38-ФЗ </a:t>
            </a:r>
            <a:r>
              <a:rPr sz="2000">
                <a:latin typeface="Times New Roman"/>
                <a:ea typeface="Times New Roman"/>
                <a:cs typeface="Times New Roman"/>
              </a:rPr>
              <a:t>«О  рекламе");</a:t>
            </a:r>
          </a:p>
          <a:p>
            <a:pPr algn="l" indent="-285750" marL="285750">
              <a:buChar char="-"/>
            </a:pPr>
            <a:r>
              <a:rPr sz="2000">
                <a:latin typeface="Times New Roman"/>
                <a:ea typeface="Times New Roman"/>
                <a:cs typeface="Times New Roman"/>
              </a:rPr>
              <a:t>р</a:t>
            </a:r>
            <a:r>
              <a:rPr sz="2000">
                <a:latin typeface="Times New Roman"/>
                <a:ea typeface="Times New Roman"/>
                <a:cs typeface="Times New Roman"/>
              </a:rPr>
              <a:t>абота между </a:t>
            </a:r>
            <a:r>
              <a:rPr sz="2000">
                <a:latin typeface="Times New Roman"/>
                <a:ea typeface="Times New Roman"/>
                <a:cs typeface="Times New Roman"/>
              </a:rPr>
              <a:t>хозяйствующими </a:t>
            </a:r>
            <a:r>
              <a:rPr sz="2000">
                <a:latin typeface="Times New Roman"/>
                <a:ea typeface="Times New Roman"/>
                <a:cs typeface="Times New Roman"/>
              </a:rPr>
              <a:t>субъектами, без взаимодействия с потребителями, оптовая торговля.</a:t>
            </a:r>
            <a:endParaRPr sz="2000"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5" name="GroupShape 8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6" name="Shape 86"/>
          <p:cNvSpPr txBox="true"/>
          <p:nvPr isPhoto="false"/>
        </p:nvSpPr>
        <p:spPr>
          <a:xfrm flipH="false" flipV="false" rot="0">
            <a:off x="179512" y="26594"/>
            <a:ext cx="8964488" cy="55399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Где размещается информация на русском языке</a:t>
            </a:r>
            <a:endParaRPr b="true" sz="3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7" name="Shape 87"/>
          <p:cNvSpPr txBox="true"/>
          <p:nvPr isPhoto="false"/>
        </p:nvSpPr>
        <p:spPr>
          <a:xfrm flipH="false" flipV="false" rot="0">
            <a:off x="3981338" y="2276872"/>
            <a:ext cx="2448272" cy="3384376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</a:gradFill>
          <a:ln w="25400">
            <a:solidFill>
              <a:srgbClr val="00B050"/>
            </a:solidFill>
            <a:prstDash val="solid"/>
          </a:ln>
        </p:spPr>
        <p:txBody>
          <a:bodyPr anchor="ctr" bIns="45720" lIns="91440" rIns="91440" tIns="45720" vert="horz">
            <a:noAutofit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>
              <a:buNone/>
            </a:pPr>
            <a:r>
              <a:rPr b="true" sz="3200">
                <a:latin typeface="Times New Roman"/>
                <a:ea typeface="Times New Roman"/>
                <a:cs typeface="Times New Roman"/>
              </a:rPr>
              <a:t>Кофе</a:t>
            </a:r>
          </a:p>
          <a:p>
            <a:pPr algn="l" indent="0" marL="0">
              <a:buNone/>
            </a:pPr>
            <a:r>
              <a:rPr b="true" sz="3200">
                <a:latin typeface="Times New Roman"/>
                <a:ea typeface="Times New Roman"/>
                <a:cs typeface="Times New Roman"/>
              </a:rPr>
              <a:t>Свежий</a:t>
            </a:r>
          </a:p>
          <a:p>
            <a:pPr algn="l" indent="0" marL="0">
              <a:buNone/>
            </a:pPr>
            <a:r>
              <a:rPr b="true" sz="3200">
                <a:latin typeface="Times New Roman"/>
                <a:ea typeface="Times New Roman"/>
                <a:cs typeface="Times New Roman"/>
              </a:rPr>
              <a:t>Распродажа</a:t>
            </a:r>
          </a:p>
          <a:p>
            <a:pPr algn="l" indent="0" marL="0">
              <a:buNone/>
            </a:pPr>
            <a:r>
              <a:rPr b="true" sz="3200">
                <a:latin typeface="Times New Roman"/>
                <a:ea typeface="Times New Roman"/>
                <a:cs typeface="Times New Roman"/>
              </a:rPr>
              <a:t>Магазин</a:t>
            </a:r>
          </a:p>
          <a:p>
            <a:pPr algn="l" indent="0" marL="0">
              <a:buNone/>
            </a:pPr>
            <a:r>
              <a:rPr b="true" sz="3200">
                <a:latin typeface="Times New Roman"/>
                <a:ea typeface="Times New Roman"/>
                <a:cs typeface="Times New Roman"/>
              </a:rPr>
              <a:t>Открыто</a:t>
            </a:r>
          </a:p>
          <a:p>
            <a:pPr algn="l" indent="0" marL="0">
              <a:buNone/>
            </a:pPr>
            <a:r>
              <a:rPr b="true" sz="3200">
                <a:latin typeface="Times New Roman"/>
                <a:ea typeface="Times New Roman"/>
                <a:cs typeface="Times New Roman"/>
              </a:rPr>
              <a:t>Выход</a:t>
            </a:r>
            <a:endParaRPr b="true" sz="3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8" name="Shape 88"/>
          <p:cNvSpPr txBox="true"/>
          <p:nvPr isPhoto="false"/>
        </p:nvSpPr>
        <p:spPr>
          <a:xfrm flipH="false" flipV="false" rot="0">
            <a:off x="323528" y="780917"/>
            <a:ext cx="3486077" cy="584775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285750" marL="285750">
              <a:buChar char="-"/>
            </a:pPr>
            <a:r>
              <a:rPr sz="2200">
                <a:latin typeface="Times New Roman"/>
                <a:ea typeface="Times New Roman"/>
                <a:cs typeface="Times New Roman"/>
              </a:rPr>
              <a:t>Вывески</a:t>
            </a:r>
          </a:p>
          <a:p>
            <a:pPr algn="l" indent="-285750" marL="285750">
              <a:buChar char="-"/>
            </a:pPr>
            <a:r>
              <a:rPr sz="2200">
                <a:latin typeface="Times New Roman"/>
                <a:ea typeface="Times New Roman"/>
                <a:cs typeface="Times New Roman"/>
              </a:rPr>
              <a:t>Надписи</a:t>
            </a:r>
          </a:p>
          <a:p>
            <a:pPr algn="l" indent="-285750" marL="285750">
              <a:buChar char="-"/>
            </a:pPr>
            <a:r>
              <a:rPr sz="2200">
                <a:latin typeface="Times New Roman"/>
                <a:ea typeface="Times New Roman"/>
                <a:cs typeface="Times New Roman"/>
              </a:rPr>
              <a:t>Указатели</a:t>
            </a:r>
          </a:p>
          <a:p>
            <a:pPr algn="l" indent="-285750" marL="285750">
              <a:buChar char="-"/>
            </a:pPr>
            <a:r>
              <a:rPr sz="2200">
                <a:latin typeface="Times New Roman"/>
                <a:ea typeface="Times New Roman"/>
                <a:cs typeface="Times New Roman"/>
              </a:rPr>
              <a:t>Информационные таблички</a:t>
            </a:r>
          </a:p>
          <a:p>
            <a:pPr algn="l" indent="-285750" marL="285750">
              <a:buChar char="-"/>
            </a:pPr>
            <a:r>
              <a:rPr sz="2200">
                <a:latin typeface="Times New Roman"/>
                <a:ea typeface="Times New Roman"/>
                <a:cs typeface="Times New Roman"/>
              </a:rPr>
              <a:t>Информационные знаки</a:t>
            </a:r>
          </a:p>
          <a:p>
            <a:pPr algn="l" indent="-285750" marL="285750">
              <a:buChar char="-"/>
            </a:pPr>
            <a:r>
              <a:rPr sz="2200">
                <a:latin typeface="Times New Roman"/>
                <a:ea typeface="Times New Roman"/>
                <a:cs typeface="Times New Roman"/>
              </a:rPr>
              <a:t>Конструкции, сооружения и технические приспособления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algn="l" indent="-285750" marL="285750">
              <a:buChar char="-"/>
            </a:pPr>
            <a:r>
              <a:rPr sz="2200">
                <a:latin typeface="Times New Roman"/>
                <a:ea typeface="Times New Roman"/>
                <a:cs typeface="Times New Roman"/>
              </a:rPr>
              <a:t>Сайты и страницы сайтов в сети «Интернет»</a:t>
            </a:r>
          </a:p>
          <a:p>
            <a:pPr algn="l" indent="-285750" marL="285750">
              <a:buChar char="-"/>
            </a:pPr>
            <a:r>
              <a:rPr sz="2200">
                <a:latin typeface="Times New Roman"/>
                <a:ea typeface="Times New Roman"/>
                <a:cs typeface="Times New Roman"/>
              </a:rPr>
              <a:t>Другие носители</a:t>
            </a:r>
            <a:r>
              <a:rPr sz="2200">
                <a:latin typeface="Times New Roman"/>
                <a:ea typeface="Times New Roman"/>
                <a:cs typeface="Times New Roman"/>
              </a:rPr>
              <a:t>, предназначенные для распространения информации</a:t>
            </a:r>
          </a:p>
        </p:txBody>
      </p:sp>
      <p:sp>
        <p:nvSpPr>
          <p:cNvPr hidden="false" id="89" name="Shape 89"/>
          <p:cNvSpPr txBox="true"/>
          <p:nvPr isPhoto="false"/>
        </p:nvSpPr>
        <p:spPr>
          <a:xfrm flipH="false" flipV="false" rot="0">
            <a:off x="6804248" y="2276872"/>
            <a:ext cx="1943100" cy="3384376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</a:gradFill>
          <a:ln w="25400">
            <a:solidFill>
              <a:srgbClr val="FF0000"/>
            </a:solidFill>
            <a:prstDash val="solid"/>
          </a:ln>
        </p:spPr>
        <p:txBody>
          <a:bodyPr anchor="ctr" bIns="45720" lIns="91440" rIns="91440" tIns="45720" vert="horz">
            <a:noAutofit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>
              <a:buNone/>
            </a:pPr>
            <a:r>
              <a:rPr b="true" sz="3200">
                <a:latin typeface="Times New Roman"/>
                <a:ea typeface="Times New Roman"/>
                <a:cs typeface="Times New Roman"/>
              </a:rPr>
              <a:t>Coffe</a:t>
            </a:r>
            <a:r>
              <a:rPr b="true" sz="3200">
                <a:latin typeface="Times New Roman"/>
                <a:ea typeface="Times New Roman"/>
                <a:cs typeface="Times New Roman"/>
              </a:rPr>
              <a:t>e</a:t>
            </a:r>
            <a:endParaRPr b="true" sz="3200">
              <a:latin typeface="Times New Roman"/>
              <a:ea typeface="Times New Roman"/>
              <a:cs typeface="Times New Roman"/>
            </a:endParaRPr>
          </a:p>
          <a:p>
            <a:pPr algn="l" indent="0" marL="0">
              <a:buNone/>
            </a:pPr>
            <a:r>
              <a:rPr b="true" sz="3200">
                <a:latin typeface="Times New Roman"/>
                <a:ea typeface="Times New Roman"/>
                <a:cs typeface="Times New Roman"/>
              </a:rPr>
              <a:t>Fresh</a:t>
            </a:r>
            <a:endParaRPr b="true" sz="3200">
              <a:latin typeface="Times New Roman"/>
              <a:ea typeface="Times New Roman"/>
              <a:cs typeface="Times New Roman"/>
            </a:endParaRPr>
          </a:p>
          <a:p>
            <a:pPr algn="l" indent="0" marL="0">
              <a:buNone/>
            </a:pPr>
            <a:r>
              <a:rPr b="true" sz="3200">
                <a:latin typeface="Times New Roman"/>
                <a:ea typeface="Times New Roman"/>
                <a:cs typeface="Times New Roman"/>
              </a:rPr>
              <a:t>Sale</a:t>
            </a:r>
            <a:endParaRPr b="true" sz="3200">
              <a:latin typeface="Times New Roman"/>
              <a:ea typeface="Times New Roman"/>
              <a:cs typeface="Times New Roman"/>
            </a:endParaRPr>
          </a:p>
          <a:p>
            <a:pPr algn="l" indent="0" marL="0">
              <a:buNone/>
            </a:pPr>
            <a:r>
              <a:rPr b="true" sz="3200">
                <a:latin typeface="Times New Roman"/>
                <a:ea typeface="Times New Roman"/>
                <a:cs typeface="Times New Roman"/>
              </a:rPr>
              <a:t>Shop</a:t>
            </a:r>
            <a:endParaRPr b="true" sz="3200">
              <a:latin typeface="Times New Roman"/>
              <a:ea typeface="Times New Roman"/>
              <a:cs typeface="Times New Roman"/>
            </a:endParaRPr>
          </a:p>
          <a:p>
            <a:pPr algn="l" indent="0" marL="0">
              <a:buNone/>
            </a:pPr>
            <a:r>
              <a:rPr b="true" sz="3200">
                <a:latin typeface="Times New Roman"/>
                <a:ea typeface="Times New Roman"/>
                <a:cs typeface="Times New Roman"/>
              </a:rPr>
              <a:t>Open</a:t>
            </a:r>
            <a:endParaRPr b="true" sz="3200">
              <a:latin typeface="Times New Roman"/>
              <a:ea typeface="Times New Roman"/>
              <a:cs typeface="Times New Roman"/>
            </a:endParaRPr>
          </a:p>
          <a:p>
            <a:pPr algn="l" indent="0" marL="0">
              <a:buNone/>
            </a:pPr>
            <a:r>
              <a:rPr b="true" sz="3200">
                <a:latin typeface="Times New Roman"/>
                <a:ea typeface="Times New Roman"/>
                <a:cs typeface="Times New Roman"/>
              </a:rPr>
              <a:t>Exit</a:t>
            </a:r>
            <a:endParaRPr b="true" sz="3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0" name="Shape 90"/>
          <p:cNvSpPr txBox="false"/>
          <p:nvPr isPhoto="false"/>
        </p:nvSpPr>
        <p:spPr>
          <a:xfrm flipH="false" flipV="false" rot="0">
            <a:off x="7236296" y="1184176"/>
            <a:ext cx="1073856" cy="941934"/>
          </a:xfrm>
          <a:prstGeom prst="mathMultiply">
            <a:avLst/>
          </a:prstGeom>
          <a:solidFill>
            <a:srgbClr val="FF0000"/>
          </a:solidFill>
          <a:ln w="25400">
            <a:solidFill>
              <a:srgbClr val="FF0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6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1" name="Shape 91"/>
          <p:cNvSpPr txBox="true"/>
          <p:nvPr isPhoto="false"/>
        </p:nvSpPr>
        <p:spPr>
          <a:xfrm flipH="false" flipV="false" rot="0">
            <a:off x="4499992" y="1184176"/>
            <a:ext cx="1008112" cy="110799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660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V</a:t>
            </a:r>
            <a:endParaRPr b="true" sz="660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2" name="GroupShape 9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3" name="Shape 93"/>
          <p:cNvSpPr txBox="true"/>
          <p:nvPr isPhoto="false"/>
        </p:nvSpPr>
        <p:spPr>
          <a:xfrm flipH="false" flipV="false" rot="0">
            <a:off x="1331640" y="52993"/>
            <a:ext cx="7139135" cy="584775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b="true" sz="3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Основные требования к информации</a:t>
            </a:r>
            <a:endParaRPr b="true" sz="3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4" name="Shape 94"/>
          <p:cNvSpPr txBox="true"/>
          <p:nvPr isPhoto="false"/>
        </p:nvSpPr>
        <p:spPr>
          <a:xfrm flipH="false" flipV="false" rot="0">
            <a:off x="763478" y="3005037"/>
            <a:ext cx="2510146" cy="1006227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</a:gradFill>
          <a:ln w="25400">
            <a:solidFill>
              <a:srgbClr val="00B050"/>
            </a:solidFill>
            <a:prstDash val="solid"/>
          </a:ln>
        </p:spPr>
        <p:txBody>
          <a:bodyPr anchor="ctr" bIns="45720" lIns="91440" rIns="91440" tIns="45720" vert="horz">
            <a:noAutofit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b="true" sz="2000">
                <a:latin typeface="Times New Roman"/>
                <a:ea typeface="Times New Roman"/>
                <a:cs typeface="Times New Roman"/>
              </a:rPr>
              <a:t>Ногтевая студия / </a:t>
            </a:r>
          </a:p>
          <a:p>
            <a:pPr algn="ctr" indent="0" marL="0">
              <a:buNone/>
            </a:pPr>
            <a:r>
              <a:rPr b="true" sz="2000">
                <a:latin typeface="Times New Roman"/>
                <a:ea typeface="Times New Roman"/>
                <a:cs typeface="Times New Roman"/>
              </a:rPr>
              <a:t>Nail studio</a:t>
            </a:r>
            <a:endParaRPr b="true" sz="20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5" name="Shape 95"/>
          <p:cNvSpPr txBox="true"/>
          <p:nvPr isPhoto="false"/>
        </p:nvSpPr>
        <p:spPr>
          <a:xfrm flipH="false" flipV="false" rot="0">
            <a:off x="251519" y="790168"/>
            <a:ext cx="8712968" cy="163121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400050" marL="400050">
              <a:buFont typeface="+mj-lt"/>
              <a:buAutoNum startAt="1" type="romanUcPeriod"/>
            </a:pPr>
            <a:r>
              <a:rPr sz="2000">
                <a:latin typeface="Times New Roman"/>
                <a:ea typeface="Times New Roman"/>
                <a:cs typeface="Times New Roman"/>
              </a:rPr>
              <a:t>Информация должна быть </a:t>
            </a:r>
            <a:r>
              <a:rPr b="true" sz="2000">
                <a:latin typeface="Times New Roman"/>
                <a:ea typeface="Times New Roman"/>
                <a:cs typeface="Times New Roman"/>
              </a:rPr>
              <a:t>на русском языке</a:t>
            </a:r>
            <a:r>
              <a:rPr sz="200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l" indent="-400050" marL="400050">
              <a:buFont typeface="+mj-lt"/>
              <a:buAutoNum startAt="1" type="romanUcPeriod"/>
            </a:pPr>
            <a:r>
              <a:rPr sz="2000">
                <a:latin typeface="Times New Roman"/>
                <a:ea typeface="Times New Roman"/>
                <a:cs typeface="Times New Roman"/>
              </a:rPr>
              <a:t>Доведение информации </a:t>
            </a:r>
            <a:r>
              <a:rPr b="true" sz="2000">
                <a:latin typeface="Times New Roman"/>
                <a:ea typeface="Times New Roman"/>
                <a:cs typeface="Times New Roman"/>
              </a:rPr>
              <a:t>на иностранном языке </a:t>
            </a:r>
            <a:r>
              <a:rPr sz="2000">
                <a:latin typeface="Times New Roman"/>
                <a:ea typeface="Times New Roman"/>
                <a:cs typeface="Times New Roman"/>
              </a:rPr>
              <a:t>также допускается:</a:t>
            </a:r>
          </a:p>
          <a:p>
            <a:pPr algn="l" indent="0" marL="0"/>
            <a:r>
              <a:rPr sz="2000">
                <a:latin typeface="Times New Roman"/>
                <a:ea typeface="Times New Roman"/>
                <a:cs typeface="Times New Roman"/>
              </a:rPr>
              <a:t>	- русский текст на первом месте;</a:t>
            </a:r>
          </a:p>
          <a:p>
            <a:pPr algn="l" indent="0" marL="0"/>
            <a:r>
              <a:rPr sz="2000">
                <a:latin typeface="Times New Roman"/>
                <a:ea typeface="Times New Roman"/>
                <a:cs typeface="Times New Roman"/>
              </a:rPr>
              <a:t>	</a:t>
            </a:r>
            <a:r>
              <a:rPr sz="2000">
                <a:latin typeface="Times New Roman"/>
                <a:ea typeface="Times New Roman"/>
                <a:cs typeface="Times New Roman"/>
              </a:rPr>
              <a:t>- смысл текста на русском языке и иностранном языке совпадает;</a:t>
            </a:r>
          </a:p>
          <a:p>
            <a:pPr algn="l" indent="0" marL="0"/>
            <a:r>
              <a:rPr sz="2000">
                <a:latin typeface="Times New Roman"/>
                <a:ea typeface="Times New Roman"/>
                <a:cs typeface="Times New Roman"/>
              </a:rPr>
              <a:t>	</a:t>
            </a:r>
            <a:r>
              <a:rPr sz="2000">
                <a:latin typeface="Times New Roman"/>
                <a:ea typeface="Times New Roman"/>
                <a:cs typeface="Times New Roman"/>
              </a:rPr>
              <a:t>- цвет, тип, размер шрифта и читаемость одинаковые.</a:t>
            </a:r>
          </a:p>
        </p:txBody>
      </p:sp>
      <p:sp>
        <p:nvSpPr>
          <p:cNvPr hidden="false" id="96" name="Shape 96"/>
          <p:cNvSpPr txBox="true"/>
          <p:nvPr isPhoto="false"/>
        </p:nvSpPr>
        <p:spPr>
          <a:xfrm flipH="false" flipV="false" rot="0">
            <a:off x="5365760" y="3066171"/>
            <a:ext cx="2518606" cy="818377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</a:gradFill>
          <a:ln w="25400">
            <a:solidFill>
              <a:srgbClr val="FF0000"/>
            </a:solidFill>
            <a:prstDash val="solid"/>
          </a:ln>
        </p:spPr>
        <p:txBody>
          <a:bodyPr anchor="ctr" bIns="45720" lIns="91440" rIns="91440" tIns="45720" vert="horz">
            <a:noAutofit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b="true" sz="2000">
                <a:latin typeface="Times New Roman"/>
                <a:ea typeface="Times New Roman"/>
                <a:cs typeface="Times New Roman"/>
              </a:rPr>
              <a:t>Nail </a:t>
            </a:r>
            <a:r>
              <a:rPr b="true" sz="2000">
                <a:latin typeface="Times New Roman"/>
                <a:ea typeface="Times New Roman"/>
                <a:cs typeface="Times New Roman"/>
              </a:rPr>
              <a:t>studio</a:t>
            </a:r>
            <a:r>
              <a:rPr b="true" sz="2000">
                <a:latin typeface="Times New Roman"/>
                <a:ea typeface="Times New Roman"/>
                <a:cs typeface="Times New Roman"/>
              </a:rPr>
              <a:t> /</a:t>
            </a:r>
            <a:endParaRPr b="true" sz="2000">
              <a:latin typeface="Times New Roman"/>
              <a:ea typeface="Times New Roman"/>
              <a:cs typeface="Times New Roman"/>
            </a:endParaRPr>
          </a:p>
          <a:p>
            <a:pPr algn="ctr" indent="0" marL="0">
              <a:buNone/>
            </a:pPr>
            <a:r>
              <a:rPr b="true" sz="2000">
                <a:latin typeface="Times New Roman"/>
                <a:ea typeface="Times New Roman"/>
                <a:cs typeface="Times New Roman"/>
              </a:rPr>
              <a:t>Ногтевая студия</a:t>
            </a:r>
            <a:endParaRPr b="true" sz="20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97" name="Shape 97"/>
          <p:cNvSpPr txBox="false"/>
          <p:nvPr isPhoto="false"/>
        </p:nvSpPr>
        <p:spPr>
          <a:xfrm flipH="false" flipV="false" rot="0">
            <a:off x="6012160" y="2454636"/>
            <a:ext cx="648072" cy="394702"/>
          </a:xfrm>
          <a:prstGeom prst="mathMultiply">
            <a:avLst/>
          </a:prstGeom>
          <a:solidFill>
            <a:srgbClr val="FF0000"/>
          </a:solidFill>
          <a:ln w="25400">
            <a:solidFill>
              <a:srgbClr val="FF000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8" name="Shape 98"/>
          <p:cNvSpPr txBox="true"/>
          <p:nvPr isPhoto="false"/>
        </p:nvSpPr>
        <p:spPr>
          <a:xfrm flipH="false" flipV="false" rot="0">
            <a:off x="1778374" y="2450320"/>
            <a:ext cx="480354" cy="58477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320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V</a:t>
            </a:r>
            <a:endParaRPr b="true" sz="320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9" name="Shape 99"/>
          <p:cNvSpPr txBox="true"/>
          <p:nvPr isPhoto="false"/>
        </p:nvSpPr>
        <p:spPr>
          <a:xfrm flipH="false" flipV="false" rot="0">
            <a:off x="756350" y="4290362"/>
            <a:ext cx="2510146" cy="667201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</a:gradFill>
          <a:ln w="25400">
            <a:solidFill>
              <a:srgbClr val="00B050"/>
            </a:solidFill>
            <a:prstDash val="solid"/>
          </a:ln>
        </p:spPr>
        <p:txBody>
          <a:bodyPr anchor="ctr" bIns="45720" lIns="91440" rIns="91440" tIns="45720" vert="horz">
            <a:noAutofit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sz="2000">
                <a:latin typeface="Times New Roman"/>
                <a:ea typeface="Times New Roman"/>
                <a:cs typeface="Times New Roman"/>
              </a:rPr>
              <a:t>Цветы</a:t>
            </a:r>
            <a:r>
              <a:rPr sz="2000">
                <a:latin typeface="Times New Roman"/>
                <a:ea typeface="Times New Roman"/>
                <a:cs typeface="Times New Roman"/>
              </a:rPr>
              <a:t>    Flowers</a:t>
            </a:r>
            <a:endParaRPr sz="20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0" name="Shape 100"/>
          <p:cNvSpPr txBox="true"/>
          <p:nvPr isPhoto="false"/>
        </p:nvSpPr>
        <p:spPr>
          <a:xfrm flipH="false" flipV="false" rot="0">
            <a:off x="5365761" y="4150537"/>
            <a:ext cx="2518606" cy="765649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</a:gradFill>
          <a:ln w="25400">
            <a:solidFill>
              <a:srgbClr val="FF0000"/>
            </a:solidFill>
            <a:prstDash val="solid"/>
          </a:ln>
        </p:spPr>
        <p:txBody>
          <a:bodyPr anchor="ctr" bIns="45720" lIns="91440" rIns="91440" tIns="45720" vert="horz">
            <a:noAutofit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b="true" sz="2000">
                <a:latin typeface="Times New Roman"/>
                <a:ea typeface="Times New Roman"/>
                <a:cs typeface="Times New Roman"/>
              </a:rPr>
              <a:t>Ногтевая студия / </a:t>
            </a:r>
            <a:endParaRPr b="true" sz="2000">
              <a:latin typeface="Times New Roman"/>
              <a:ea typeface="Times New Roman"/>
              <a:cs typeface="Times New Roman"/>
            </a:endParaRPr>
          </a:p>
          <a:p>
            <a:pPr algn="ctr" indent="0" marL="0">
              <a:buNone/>
            </a:pPr>
            <a:r>
              <a:rPr b="true" sz="2000">
                <a:latin typeface="Times New Roman"/>
                <a:ea typeface="Times New Roman"/>
                <a:cs typeface="Times New Roman"/>
              </a:rPr>
              <a:t>NAIL STUDIO</a:t>
            </a:r>
            <a:endParaRPr b="true" sz="20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1" name="Shape 101"/>
          <p:cNvSpPr txBox="true"/>
          <p:nvPr isPhoto="false"/>
        </p:nvSpPr>
        <p:spPr>
          <a:xfrm flipH="false" flipV="false" rot="0">
            <a:off x="763478" y="5236661"/>
            <a:ext cx="2510146" cy="740295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</a:gradFill>
          <a:ln w="25400">
            <a:solidFill>
              <a:srgbClr val="00B050"/>
            </a:solidFill>
            <a:prstDash val="solid"/>
          </a:ln>
        </p:spPr>
        <p:txBody>
          <a:bodyPr anchor="ctr" bIns="45720" lIns="91440" rIns="91440" tIns="45720" vert="horz">
            <a:noAutofit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b="true" sz="2000">
                <a:latin typeface="Times New Roman"/>
                <a:ea typeface="Times New Roman"/>
                <a:cs typeface="Times New Roman"/>
              </a:rPr>
              <a:t>Цветы     </a:t>
            </a:r>
            <a:r>
              <a:rPr sz="2000">
                <a:latin typeface="Times New Roman"/>
                <a:ea typeface="Times New Roman"/>
                <a:cs typeface="Times New Roman"/>
              </a:rPr>
              <a:t>Fiowers</a:t>
            </a:r>
            <a:endParaRPr sz="20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2" name="Shape 102"/>
          <p:cNvSpPr txBox="true"/>
          <p:nvPr isPhoto="false"/>
        </p:nvSpPr>
        <p:spPr>
          <a:xfrm flipH="false" flipV="false" rot="0">
            <a:off x="5365761" y="5223984"/>
            <a:ext cx="2518606" cy="765649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</a:gradFill>
          <a:ln w="25400">
            <a:solidFill>
              <a:srgbClr val="FF0000"/>
            </a:solidFill>
            <a:prstDash val="solid"/>
          </a:ln>
        </p:spPr>
        <p:txBody>
          <a:bodyPr anchor="ctr" bIns="45720" lIns="91440" rIns="91440" tIns="45720" vert="horz">
            <a:noAutofit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sz="2000">
                <a:latin typeface="Times New Roman"/>
                <a:ea typeface="Times New Roman"/>
                <a:cs typeface="Times New Roman"/>
              </a:rPr>
              <a:t>Ногтевая студия </a:t>
            </a:r>
            <a:r>
              <a:rPr b="true" sz="2000">
                <a:latin typeface="Times New Roman"/>
                <a:ea typeface="Times New Roman"/>
                <a:cs typeface="Times New Roman"/>
              </a:rPr>
              <a:t>/</a:t>
            </a:r>
          </a:p>
          <a:p>
            <a:pPr algn="ctr" indent="0" marL="0">
              <a:buNone/>
            </a:pPr>
            <a:r>
              <a:rPr b="true" sz="2000">
                <a:latin typeface="Times New Roman"/>
                <a:ea typeface="Times New Roman"/>
                <a:cs typeface="Times New Roman"/>
              </a:rPr>
              <a:t> </a:t>
            </a:r>
            <a:r>
              <a:rPr b="true" sz="2000">
                <a:latin typeface="Times New Roman"/>
                <a:ea typeface="Times New Roman"/>
                <a:cs typeface="Times New Roman"/>
              </a:rPr>
              <a:t>Nail studio</a:t>
            </a:r>
            <a:endParaRPr b="true" sz="2000">
              <a:latin typeface="Times New Roman"/>
              <a:ea typeface="Times New Roman"/>
              <a:cs typeface="Times New Roman"/>
            </a:endParaRPr>
          </a:p>
          <a:p>
            <a:pPr algn="l" indent="0" marL="0">
              <a:buNone/>
            </a:pPr>
            <a:endParaRPr b="true" sz="1600"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3" name="GroupShape 10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4" name="Shape 104"/>
          <p:cNvSpPr txBox="true"/>
          <p:nvPr isPhoto="false"/>
        </p:nvSpPr>
        <p:spPr>
          <a:xfrm flipH="false" flipV="false" rot="0">
            <a:off x="742257" y="327828"/>
            <a:ext cx="8071247" cy="5232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b="true"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что требования ст.10.1 не </a:t>
            </a:r>
            <a:r>
              <a:rPr b="true"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распространяются</a:t>
            </a:r>
            <a:endParaRPr b="true" sz="2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5" name="Shape 105"/>
          <p:cNvSpPr txBox="true"/>
          <p:nvPr isPhoto="false"/>
        </p:nvSpPr>
        <p:spPr>
          <a:xfrm flipH="false" flipV="false" rot="0">
            <a:off x="742257" y="2996952"/>
            <a:ext cx="7552938" cy="1232817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</a:gradFill>
          <a:ln w="25400">
            <a:solidFill>
              <a:srgbClr val="00B050"/>
            </a:solidFill>
            <a:prstDash val="solid"/>
          </a:ln>
        </p:spPr>
        <p:txBody>
          <a:bodyPr anchor="ctr" bIns="45720" lIns="91440" rIns="91440" tIns="45720" vert="horz">
            <a:noAutofit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sz="2400">
                <a:latin typeface="Times New Roman"/>
                <a:ea typeface="Times New Roman"/>
                <a:cs typeface="Times New Roman"/>
              </a:rPr>
              <a:t>фирменные наименования, зарегистрированные в установленном порядке в Едином государственном реестре юридических лиц</a:t>
            </a:r>
            <a:endParaRPr b="true" sz="24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6" name="Shape 106"/>
          <p:cNvSpPr txBox="true"/>
          <p:nvPr isPhoto="false"/>
        </p:nvSpPr>
        <p:spPr>
          <a:xfrm flipH="false" flipV="false" rot="0">
            <a:off x="223863" y="1026726"/>
            <a:ext cx="8712968" cy="193899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реклама;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положения ст.8, 9 и 10 Закона (информация о товарах и услугах) – она уже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д.б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доведена на русском языке;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фирменные наименования;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- товарные знаки, бренды.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07" name="Shape 107"/>
          <p:cNvSpPr txBox="true"/>
          <p:nvPr isPhoto="false"/>
        </p:nvSpPr>
        <p:spPr>
          <a:xfrm flipH="false" flipV="false" rot="0">
            <a:off x="742257" y="4581128"/>
            <a:ext cx="7560065" cy="1586910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</a:gradFill>
          <a:ln w="25400">
            <a:solidFill>
              <a:srgbClr val="00B050"/>
            </a:solidFill>
            <a:prstDash val="solid"/>
          </a:ln>
        </p:spPr>
        <p:txBody>
          <a:bodyPr anchor="ctr" bIns="45720" lIns="91440" rIns="91440" tIns="45720" vert="horz">
            <a:noAutofit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sz="2400">
                <a:latin typeface="Times New Roman"/>
                <a:ea typeface="Times New Roman"/>
                <a:cs typeface="Times New Roman"/>
              </a:rPr>
              <a:t>зарегистрированные товарные </a:t>
            </a:r>
            <a:r>
              <a:rPr sz="2400">
                <a:latin typeface="Times New Roman"/>
                <a:ea typeface="Times New Roman"/>
                <a:cs typeface="Times New Roman"/>
              </a:rPr>
              <a:t>знаками/ </a:t>
            </a:r>
            <a:r>
              <a:rPr sz="2400">
                <a:latin typeface="Times New Roman"/>
                <a:ea typeface="Times New Roman"/>
                <a:cs typeface="Times New Roman"/>
              </a:rPr>
              <a:t>знаки </a:t>
            </a:r>
            <a:r>
              <a:rPr sz="2400">
                <a:latin typeface="Times New Roman"/>
                <a:ea typeface="Times New Roman"/>
                <a:cs typeface="Times New Roman"/>
              </a:rPr>
              <a:t>обслуживания – </a:t>
            </a:r>
            <a:r>
              <a:rPr sz="2400">
                <a:latin typeface="Times New Roman"/>
                <a:ea typeface="Times New Roman"/>
                <a:cs typeface="Times New Roman"/>
              </a:rPr>
              <a:t>бренды </a:t>
            </a:r>
            <a:r>
              <a:rPr sz="2400">
                <a:latin typeface="Times New Roman"/>
                <a:ea typeface="Times New Roman"/>
                <a:cs typeface="Times New Roman"/>
              </a:rPr>
              <a:t>(статья 1477 Гражданского Кодекса РФ)</a:t>
            </a:r>
          </a:p>
          <a:p>
            <a:pPr algn="ctr" indent="0" marL="0">
              <a:buNone/>
            </a:pPr>
            <a:r>
              <a:rPr sz="2400">
                <a:latin typeface="Times New Roman"/>
                <a:ea typeface="Times New Roman"/>
                <a:cs typeface="Times New Roman"/>
              </a:rPr>
              <a:t>Примеры</a:t>
            </a:r>
            <a:r>
              <a:rPr sz="2400">
                <a:latin typeface="Times New Roman"/>
                <a:ea typeface="Times New Roman"/>
                <a:cs typeface="Times New Roman"/>
              </a:rPr>
              <a:t> – </a:t>
            </a:r>
            <a:r>
              <a:rPr sz="2400">
                <a:latin typeface="Times New Roman"/>
                <a:ea typeface="Times New Roman"/>
                <a:cs typeface="Times New Roman"/>
              </a:rPr>
              <a:t>Wildberries</a:t>
            </a:r>
            <a:r>
              <a:rPr sz="2400">
                <a:latin typeface="Times New Roman"/>
                <a:ea typeface="Times New Roman"/>
                <a:cs typeface="Times New Roman"/>
              </a:rPr>
              <a:t>, Nike, Bosch, </a:t>
            </a:r>
            <a:r>
              <a:rPr sz="2400">
                <a:latin typeface="Times New Roman"/>
                <a:ea typeface="Times New Roman"/>
                <a:cs typeface="Times New Roman"/>
              </a:rPr>
              <a:t>Ozon</a:t>
            </a:r>
            <a:r>
              <a:rPr sz="2400">
                <a:latin typeface="Times New Roman"/>
                <a:ea typeface="Times New Roman"/>
                <a:cs typeface="Times New Roman"/>
              </a:rPr>
              <a:t>, Beeline </a:t>
            </a:r>
            <a:r>
              <a:rPr sz="2400">
                <a:latin typeface="Times New Roman"/>
                <a:ea typeface="Times New Roman"/>
                <a:cs typeface="Times New Roman"/>
              </a:rPr>
              <a:t>и </a:t>
            </a:r>
            <a:r>
              <a:rPr sz="2400">
                <a:latin typeface="Times New Roman"/>
                <a:ea typeface="Times New Roman"/>
                <a:cs typeface="Times New Roman"/>
              </a:rPr>
              <a:t>др</a:t>
            </a:r>
            <a:r>
              <a:rPr sz="2400">
                <a:latin typeface="Times New Roman"/>
                <a:ea typeface="Times New Roman"/>
                <a:cs typeface="Times New Roman"/>
              </a:rPr>
              <a:t>.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8" name="GroupShape 10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9" name="Shape 109"/>
          <p:cNvSpPr txBox="true"/>
          <p:nvPr isPhoto="false"/>
        </p:nvSpPr>
        <p:spPr>
          <a:xfrm flipH="false" flipV="false" rot="0">
            <a:off x="2117312" y="226281"/>
            <a:ext cx="4926092" cy="492443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b="true"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Список нормативных словарей</a:t>
            </a:r>
            <a:endParaRPr b="true" sz="26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10" name="Shape 110"/>
          <p:cNvSpPr txBox="true"/>
          <p:nvPr isPhoto="false"/>
        </p:nvSpPr>
        <p:spPr>
          <a:xfrm flipH="false" flipV="false" rot="0">
            <a:off x="467544" y="836712"/>
            <a:ext cx="8208912" cy="576063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</a:gradFill>
          <a:ln w="25400">
            <a:solidFill>
              <a:srgbClr val="00B050"/>
            </a:solidFill>
            <a:prstDash val="solid"/>
          </a:ln>
        </p:spPr>
        <p:txBody>
          <a:bodyPr anchor="ctr" bIns="45720" lIns="91440" rIns="91440" tIns="45720" vert="horz">
            <a:noAutofit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sz="2400"/>
              <a:t>Р</a:t>
            </a:r>
            <a:r>
              <a:rPr sz="2400"/>
              <a:t>аспоряжение </a:t>
            </a:r>
            <a:r>
              <a:rPr sz="2400"/>
              <a:t>Правительства РФ от 30.04.2025 №1102-р</a:t>
            </a:r>
            <a:endParaRPr b="true" sz="24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11" name="Shape 111"/>
          <p:cNvSpPr txBox="true"/>
          <p:nvPr isPhoto="false"/>
        </p:nvSpPr>
        <p:spPr>
          <a:xfrm flipH="false" flipV="false" rot="0">
            <a:off x="486970" y="1628800"/>
            <a:ext cx="8186774" cy="4896544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rgbClr val="9CB86E"/>
              </a:gs>
              <a:gs pos="100000">
                <a:srgbClr val="156B13"/>
              </a:gs>
            </a:gsLst>
          </a:gradFill>
          <a:ln w="25400">
            <a:solidFill>
              <a:srgbClr val="00B050"/>
            </a:solidFill>
            <a:prstDash val="solid"/>
          </a:ln>
        </p:spPr>
        <p:txBody>
          <a:bodyPr anchor="ctr" bIns="45720" lIns="91440" rIns="91440" tIns="45720" vert="horz">
            <a:noAutofit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sz="1800"/>
              <a:t> </a:t>
            </a:r>
            <a:r>
              <a:rPr sz="2000"/>
              <a:t>1.Орфографический </a:t>
            </a:r>
            <a:r>
              <a:rPr sz="2000"/>
              <a:t>словарь русского языка как государственного языка Российской Федерации (разработчик - федеральное государственное бюджетное учреждение науки Институт русского языка им. В.В. Виноградова Российской академии наук).</a:t>
            </a:r>
          </a:p>
          <a:p>
            <a:pPr algn="ctr" indent="0" marL="0">
              <a:buNone/>
            </a:pPr>
            <a:r>
              <a:rPr sz="2000"/>
              <a:t>2. Орфоэпический словарь русского языка как государственного языка Российской Федерации (разработчик - федеральное государственное бюджетное учреждение науки Институт русского языка им. В.В. Виноградова Российской академии наук).</a:t>
            </a:r>
          </a:p>
          <a:p>
            <a:pPr algn="ctr" indent="0" marL="0">
              <a:buNone/>
            </a:pPr>
            <a:r>
              <a:rPr sz="2000"/>
              <a:t>3</a:t>
            </a:r>
            <a:r>
              <a:rPr b="true" sz="2000"/>
              <a:t>. </a:t>
            </a:r>
            <a:r>
              <a:rPr sz="2000"/>
              <a:t>Словарь иностранных слов (разработчик - федеральное государственное бюджетное учреждение науки Институт лингвистических исследований Российской академии наук).</a:t>
            </a:r>
          </a:p>
          <a:p>
            <a:pPr algn="ctr" indent="0" marL="0">
              <a:buNone/>
            </a:pPr>
            <a:r>
              <a:rPr sz="2000"/>
              <a:t>4. Толковый словарь государственного языка Российской Федерации (разработчик - федеральное государственное бюджетное образовательное учреждение высшего образования "Санкт-Петербургский государственный университет").</a:t>
            </a:r>
          </a:p>
        </p:txBody>
      </p:sp>
    </p:spTree>
  </p:cSld>
</p:sld>
</file>

<file path=ppt/slides/slide7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2" name="GroupShape 1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4" name="Picture 114"/>
          <p:cNvPicPr preferRelativeResize="true"/>
          <p:nvPr isPhoto="false"/>
        </p:nvPicPr>
        <p:blipFill>
          <a:blip r:embed="rId1"/>
          <a:srcRect b="33721" l="0" r="0" t="10492"/>
          <a:stretch/>
        </p:blipFill>
        <p:spPr>
          <a:xfrm flipH="false" flipV="false" rot="0">
            <a:off x="1259632" y="1160849"/>
            <a:ext cx="6408712" cy="2664296"/>
          </a:xfrm>
          <a:prstGeom prst="rect">
            <a:avLst/>
          </a:prstGeom>
        </p:spPr>
      </p:pic>
      <p:pic>
        <p:nvPicPr>
          <p:cNvPr hidden="false" id="116" name="Picture 116"/>
          <p:cNvPicPr preferRelativeResize="true"/>
          <p:nvPr isPhoto="false"/>
        </p:nvPicPr>
        <p:blipFill>
          <a:blip r:embed="rId2"/>
          <a:srcRect b="19386" l="0" r="0" t="14272"/>
          <a:stretch/>
        </p:blipFill>
        <p:spPr>
          <a:xfrm flipH="false" flipV="false" rot="0">
            <a:off x="1258284" y="4077072"/>
            <a:ext cx="6408711" cy="2216728"/>
          </a:xfrm>
          <a:prstGeom prst="rect">
            <a:avLst/>
          </a:prstGeom>
        </p:spPr>
      </p:pic>
      <p:sp>
        <p:nvSpPr>
          <p:cNvPr hidden="false" id="117" name="Shape 117"/>
          <p:cNvSpPr txBox="true"/>
          <p:nvPr isPhoto="false"/>
        </p:nvSpPr>
        <p:spPr>
          <a:xfrm flipH="false" flipV="false" rot="0">
            <a:off x="1932622" y="250056"/>
            <a:ext cx="5278753" cy="5232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r>
              <a:rPr b="true"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Консультирование и переписка</a:t>
            </a:r>
            <a:endParaRPr b="true" sz="2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8" name="GroupShape 1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20" name="Picture 120"/>
          <p:cNvPicPr preferRelativeResize="true"/>
          <p:nvPr isPhoto="false"/>
        </p:nvPicPr>
        <p:blipFill>
          <a:blip r:embed="rId1"/>
          <a:srcRect b="66765" l="0" r="0" t="10492"/>
          <a:stretch/>
        </p:blipFill>
        <p:spPr>
          <a:xfrm flipH="false" flipV="false" rot="0">
            <a:off x="971600" y="1124744"/>
            <a:ext cx="7200801" cy="2088231"/>
          </a:xfrm>
          <a:prstGeom prst="rect">
            <a:avLst/>
          </a:prstGeom>
        </p:spPr>
      </p:pic>
      <p:pic>
        <p:nvPicPr>
          <p:cNvPr hidden="false" id="122" name="Picture 122"/>
          <p:cNvPicPr preferRelativeResize="true"/>
          <p:nvPr isPhoto="false"/>
        </p:nvPicPr>
        <p:blipFill>
          <a:blip r:embed="rId2"/>
          <a:srcRect b="19777" l="0" r="0" t="12890"/>
          <a:stretch/>
        </p:blipFill>
        <p:spPr>
          <a:xfrm flipH="false" flipV="false" rot="0">
            <a:off x="971600" y="3356992"/>
            <a:ext cx="7200801" cy="3113934"/>
          </a:xfrm>
          <a:prstGeom prst="rect">
            <a:avLst/>
          </a:prstGeom>
        </p:spPr>
      </p:pic>
      <p:sp>
        <p:nvSpPr>
          <p:cNvPr hidden="false" id="123" name="Shape 123"/>
          <p:cNvSpPr txBox="true"/>
          <p:nvPr isPhoto="false"/>
        </p:nvSpPr>
        <p:spPr>
          <a:xfrm flipH="false" flipV="false" rot="0">
            <a:off x="1475656" y="26621"/>
            <a:ext cx="6638997" cy="954106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r>
              <a:rPr b="true"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Проведение профилактического визита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b="true"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по инициативе контролируемого лица </a:t>
            </a:r>
            <a:endParaRPr b="true" sz="2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9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4" name="GroupShape 1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26" name="Picture 126"/>
          <p:cNvPicPr preferRelativeResize="true"/>
          <p:nvPr isPhoto="false"/>
        </p:nvPicPr>
        <p:blipFill>
          <a:blip r:embed="rId1"/>
          <a:srcRect b="38472" l="23772" r="23447" t="19048"/>
          <a:stretch/>
        </p:blipFill>
        <p:spPr>
          <a:xfrm flipH="false" flipV="false" rot="0">
            <a:off x="179511" y="1034023"/>
            <a:ext cx="4176463" cy="2346820"/>
          </a:xfrm>
          <a:prstGeom prst="rect">
            <a:avLst/>
          </a:prstGeom>
        </p:spPr>
      </p:pic>
      <p:pic>
        <p:nvPicPr>
          <p:cNvPr hidden="false" id="128" name="Picture 128"/>
          <p:cNvPicPr preferRelativeResize="true"/>
          <p:nvPr isPhoto="false"/>
        </p:nvPicPr>
        <p:blipFill>
          <a:blip r:embed="rId2"/>
          <a:srcRect b="10817" l="24656" r="25589" t="20630"/>
          <a:stretch/>
        </p:blipFill>
        <p:spPr>
          <a:xfrm flipH="false" flipV="false" rot="0">
            <a:off x="179512" y="3616035"/>
            <a:ext cx="4176463" cy="2952327"/>
          </a:xfrm>
          <a:prstGeom prst="rect">
            <a:avLst/>
          </a:prstGeom>
        </p:spPr>
      </p:pic>
      <p:pic>
        <p:nvPicPr>
          <p:cNvPr hidden="false" id="130" name="Picture 130"/>
          <p:cNvPicPr preferRelativeResize="true"/>
          <p:nvPr isPhoto="false"/>
        </p:nvPicPr>
        <p:blipFill>
          <a:blip r:embed="rId3"/>
          <a:srcRect b="20917" l="25846" r="28909" t="20427"/>
          <a:stretch/>
        </p:blipFill>
        <p:spPr>
          <a:xfrm flipH="false" flipV="false" rot="0">
            <a:off x="4721130" y="997988"/>
            <a:ext cx="3888432" cy="2418889"/>
          </a:xfrm>
          <a:prstGeom prst="rect">
            <a:avLst/>
          </a:prstGeom>
        </p:spPr>
      </p:pic>
      <p:pic>
        <p:nvPicPr>
          <p:cNvPr hidden="false" id="132" name="Picture 132"/>
          <p:cNvPicPr preferRelativeResize="true"/>
          <p:nvPr isPhoto="false"/>
        </p:nvPicPr>
        <p:blipFill>
          <a:blip r:embed="rId4"/>
          <a:srcRect b="9988" l="25900" r="27455" t="20665"/>
          <a:stretch/>
        </p:blipFill>
        <p:spPr>
          <a:xfrm flipH="false" flipV="false" rot="0">
            <a:off x="4716016" y="3616035"/>
            <a:ext cx="3861614" cy="2952327"/>
          </a:xfrm>
          <a:prstGeom prst="rect">
            <a:avLst/>
          </a:prstGeom>
        </p:spPr>
      </p:pic>
      <p:sp>
        <p:nvSpPr>
          <p:cNvPr hidden="false" id="133" name="Shape 133"/>
          <p:cNvSpPr txBox="true"/>
          <p:nvPr isPhoto="false"/>
        </p:nvSpPr>
        <p:spPr>
          <a:xfrm flipH="false" flipV="false" rot="0">
            <a:off x="691061" y="218384"/>
            <a:ext cx="3153364" cy="707886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Очный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профилактический визи</a:t>
            </a:r>
            <a:r>
              <a:rPr b="true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</a:t>
            </a:r>
            <a:endParaRPr b="true"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34" name="Shape 134"/>
          <p:cNvSpPr txBox="true"/>
          <p:nvPr isPhoto="false"/>
        </p:nvSpPr>
        <p:spPr>
          <a:xfrm flipH="false" flipV="false" rot="0">
            <a:off x="5082252" y="227513"/>
            <a:ext cx="3166187" cy="707886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Дистанционный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b="true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профилактический визит</a:t>
            </a:r>
            <a:endParaRPr b="true" sz="2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MyOffice-CoreFramework-Android/40-1423.1132.10486.1056.1@7875681add7d56c228e5331fe7c51cf7b4fd13ed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2023-12-06T07:56:11Z</dcterms:created>
  <dcterms:modified xsi:type="dcterms:W3CDTF">2026-03-11T08:51:22Z</dcterms:modified>
</cp:coreProperties>
</file>