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8" r:id="rId3"/>
    <p:sldId id="281" r:id="rId4"/>
    <p:sldId id="282" r:id="rId5"/>
    <p:sldId id="283" r:id="rId6"/>
    <p:sldId id="284" r:id="rId7"/>
    <p:sldId id="292" r:id="rId8"/>
    <p:sldId id="290" r:id="rId9"/>
    <p:sldId id="291" r:id="rId10"/>
    <p:sldId id="280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9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6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7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0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4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1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4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5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2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95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9A2B-F406-4361-B8EC-A967B61AC5F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8E8CA-1AEF-4F6B-A140-419B75C5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7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328592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от 07.02.1992 №2300-I «О защите прав потребителей» 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01.03.2026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/>
              <a:t>изменения, вступившие в силу с</a:t>
            </a:r>
            <a:br>
              <a:rPr lang="ru-RU" sz="3600" b="1" dirty="0" smtClean="0"/>
            </a:br>
            <a:r>
              <a:rPr lang="ru-RU" sz="3600" b="1" dirty="0" smtClean="0"/>
              <a:t> 1 марта 2026 года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8485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70892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1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70"/>
          <p:cNvSpPr>
            <a:spLocks noGrp="1"/>
          </p:cNvSpPr>
          <p:nvPr>
            <p:ph type="ctrTitle"/>
          </p:nvPr>
        </p:nvSpPr>
        <p:spPr>
          <a:xfrm>
            <a:off x="467544" y="1483767"/>
            <a:ext cx="3888432" cy="2304256"/>
          </a:xfr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потребителю на русском языке информации об изготовителе (исполнителе, продавце), режиме его работы и реализуемых им товарах (работах, услугах)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542" y="199333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норма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 8-10 Закона "О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прав потребителей"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116632"/>
            <a:ext cx="388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Новая норма ст. 10.1 Закона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защите прав потребителей"</a:t>
            </a:r>
          </a:p>
        </p:txBody>
      </p:sp>
      <p:sp>
        <p:nvSpPr>
          <p:cNvPr id="6" name="Заголовок 70"/>
          <p:cNvSpPr txBox="1">
            <a:spLocks/>
          </p:cNvSpPr>
          <p:nvPr/>
        </p:nvSpPr>
        <p:spPr>
          <a:xfrm>
            <a:off x="4846794" y="1051719"/>
            <a:ext cx="3886200" cy="3168353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2026 года на русском языке дополнительно должна доводится информация, предназначенная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публичного ознакомления потребителей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любая информация, расположенная в общедоступных местах или доводимая до сведения неопределенного круга потребителей с использованием различных средств размещения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293096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10.1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распространяется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рекламу, рекламные конструкции (действуют нормы ФЗ 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марта 2006 г. № 38-ФЗ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 рекламе");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между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хозяйствующими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субъектами, без взаимодействия с потребителями, оптовая торговля.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4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594"/>
            <a:ext cx="8964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размещается информация на русском языке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70"/>
          <p:cNvSpPr txBox="1">
            <a:spLocks/>
          </p:cNvSpPr>
          <p:nvPr/>
        </p:nvSpPr>
        <p:spPr>
          <a:xfrm>
            <a:off x="3981338" y="2276872"/>
            <a:ext cx="2448272" cy="3384376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Кофе</a:t>
            </a:r>
          </a:p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Свежий</a:t>
            </a:r>
          </a:p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Распродажа</a:t>
            </a:r>
          </a:p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</a:t>
            </a:r>
          </a:p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</a:t>
            </a:r>
          </a:p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80917"/>
            <a:ext cx="348607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Вывески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Надписи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Указатели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таблички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знаки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Конструкции, сооружения и технические приспособления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и страницы сайтов в сети «Интернет»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носители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предназначенные для распространения информации</a:t>
            </a:r>
          </a:p>
        </p:txBody>
      </p:sp>
      <p:sp>
        <p:nvSpPr>
          <p:cNvPr id="9" name="Заголовок 70"/>
          <p:cNvSpPr txBox="1">
            <a:spLocks/>
          </p:cNvSpPr>
          <p:nvPr/>
        </p:nvSpPr>
        <p:spPr>
          <a:xfrm>
            <a:off x="6804248" y="2276872"/>
            <a:ext cx="1943100" cy="3384376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Coffe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Shop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множение 12"/>
          <p:cNvSpPr/>
          <p:nvPr/>
        </p:nvSpPr>
        <p:spPr>
          <a:xfrm>
            <a:off x="7236296" y="1184176"/>
            <a:ext cx="1073857" cy="9419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1184176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</a:rPr>
              <a:t>V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5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2993"/>
            <a:ext cx="713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информации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70"/>
          <p:cNvSpPr txBox="1">
            <a:spLocks/>
          </p:cNvSpPr>
          <p:nvPr/>
        </p:nvSpPr>
        <p:spPr>
          <a:xfrm>
            <a:off x="763478" y="3005037"/>
            <a:ext cx="2510146" cy="1006228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Ногтевая студия /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Nail studio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901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должна быть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русском языке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Доведение информации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иностранном языке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допускается: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русский текст на первом месте;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смысл текста на русском языке и иностранном языке совпадает;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цвет, тип, размер шрифта и читаемость одинаковые.</a:t>
            </a:r>
          </a:p>
        </p:txBody>
      </p:sp>
      <p:sp>
        <p:nvSpPr>
          <p:cNvPr id="9" name="Заголовок 70"/>
          <p:cNvSpPr txBox="1">
            <a:spLocks/>
          </p:cNvSpPr>
          <p:nvPr/>
        </p:nvSpPr>
        <p:spPr>
          <a:xfrm>
            <a:off x="5365760" y="3066171"/>
            <a:ext cx="2518607" cy="818378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Ногтевая студия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множение 12"/>
          <p:cNvSpPr/>
          <p:nvPr/>
        </p:nvSpPr>
        <p:spPr>
          <a:xfrm>
            <a:off x="6012160" y="2454636"/>
            <a:ext cx="648072" cy="39470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78374" y="2450320"/>
            <a:ext cx="48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V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8" name="Заголовок 70"/>
          <p:cNvSpPr txBox="1">
            <a:spLocks/>
          </p:cNvSpPr>
          <p:nvPr/>
        </p:nvSpPr>
        <p:spPr>
          <a:xfrm>
            <a:off x="756350" y="4290362"/>
            <a:ext cx="2510146" cy="667201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Flowers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70"/>
          <p:cNvSpPr txBox="1">
            <a:spLocks/>
          </p:cNvSpPr>
          <p:nvPr/>
        </p:nvSpPr>
        <p:spPr>
          <a:xfrm>
            <a:off x="5365761" y="4150537"/>
            <a:ext cx="2518606" cy="765649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Ногтевая студия /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NAIL STUDIO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70"/>
          <p:cNvSpPr txBox="1">
            <a:spLocks/>
          </p:cNvSpPr>
          <p:nvPr/>
        </p:nvSpPr>
        <p:spPr>
          <a:xfrm>
            <a:off x="763478" y="5236661"/>
            <a:ext cx="2510146" cy="740296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Fiowers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70"/>
          <p:cNvSpPr txBox="1">
            <a:spLocks/>
          </p:cNvSpPr>
          <p:nvPr/>
        </p:nvSpPr>
        <p:spPr>
          <a:xfrm>
            <a:off x="5365761" y="5223984"/>
            <a:ext cx="2518606" cy="765649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Ногтевая студия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Nail studio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4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257" y="327828"/>
            <a:ext cx="8071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требования ст.10.1 не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распространяются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70"/>
          <p:cNvSpPr txBox="1">
            <a:spLocks/>
          </p:cNvSpPr>
          <p:nvPr/>
        </p:nvSpPr>
        <p:spPr>
          <a:xfrm>
            <a:off x="742257" y="2996952"/>
            <a:ext cx="7552938" cy="1232817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фирменные наименования, зарегистрированные в установленном порядке в Едином государственном реестре юридических лиц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863" y="1026727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положения ст.8, 9 и 10 Закона (информация о товарах и услугах) – она уже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доведена на русском языке;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фирменные наименования;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товарные знаки, бренды.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0"/>
          <p:cNvSpPr txBox="1">
            <a:spLocks/>
          </p:cNvSpPr>
          <p:nvPr/>
        </p:nvSpPr>
        <p:spPr>
          <a:xfrm>
            <a:off x="742257" y="4581128"/>
            <a:ext cx="7560066" cy="1586910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 товарные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знаками/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1477 Гражданского Кодекса РФ)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Nike, Bosch,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Beeline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8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312" y="226281"/>
            <a:ext cx="49260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нормативных словарей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70"/>
          <p:cNvSpPr txBox="1">
            <a:spLocks/>
          </p:cNvSpPr>
          <p:nvPr/>
        </p:nvSpPr>
        <p:spPr>
          <a:xfrm>
            <a:off x="467544" y="836712"/>
            <a:ext cx="8208912" cy="576064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Р</a:t>
            </a:r>
            <a:r>
              <a:rPr lang="ru-RU" sz="2400" dirty="0" smtClean="0"/>
              <a:t>аспоряжение </a:t>
            </a:r>
            <a:r>
              <a:rPr lang="ru-RU" sz="2400" dirty="0"/>
              <a:t>Правительства РФ от 30.04.2025 №1102-р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0"/>
          <p:cNvSpPr txBox="1">
            <a:spLocks/>
          </p:cNvSpPr>
          <p:nvPr/>
        </p:nvSpPr>
        <p:spPr>
          <a:xfrm>
            <a:off x="486970" y="1628800"/>
            <a:ext cx="8186775" cy="4896544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 </a:t>
            </a:r>
            <a:r>
              <a:rPr lang="ru-RU" sz="2000" dirty="0" smtClean="0"/>
              <a:t>1.Орфографический </a:t>
            </a:r>
            <a:r>
              <a:rPr lang="ru-RU" sz="2000" dirty="0"/>
              <a:t>словарь русского языка как государственного языка Российской Федерации (разработчик - федеральное государственное бюджетное учреждение науки Институт русского языка им. В.В. Виноградова Российской академии наук).</a:t>
            </a:r>
          </a:p>
          <a:p>
            <a:r>
              <a:rPr lang="ru-RU" sz="2000" dirty="0"/>
              <a:t>2. Орфоэпический словарь русского языка как государственного языка Российской Федерации (разработчик - федеральное государственное бюджетное учреждение науки Институт русского языка им. В.В. Виноградова Российской академии наук).</a:t>
            </a:r>
          </a:p>
          <a:p>
            <a:r>
              <a:rPr lang="ru-RU" sz="2000" dirty="0"/>
              <a:t>3</a:t>
            </a:r>
            <a:r>
              <a:rPr lang="ru-RU" sz="2000" b="1" dirty="0"/>
              <a:t>. </a:t>
            </a:r>
            <a:r>
              <a:rPr lang="ru-RU" sz="2000" dirty="0"/>
              <a:t>Словарь иностранных слов (разработчик - федеральное государственное бюджетное учреждение науки Институт лингвистических исследований Российской академии наук).</a:t>
            </a:r>
          </a:p>
          <a:p>
            <a:r>
              <a:rPr lang="ru-RU" sz="2000" dirty="0"/>
              <a:t>4. Толковый словарь государственного языка Российской Федерации (разработчик - федеральное государственное бюджетное образовательное учреждение высшего образования "Санкт-Петербургский государственный университет").</a:t>
            </a:r>
          </a:p>
        </p:txBody>
      </p:sp>
    </p:spTree>
    <p:extLst>
      <p:ext uri="{BB962C8B-B14F-4D97-AF65-F5344CB8AC3E}">
        <p14:creationId xmlns:p14="http://schemas.microsoft.com/office/powerpoint/2010/main" val="342075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10492" b="33721"/>
          <a:stretch/>
        </p:blipFill>
        <p:spPr>
          <a:xfrm>
            <a:off x="1259632" y="1160849"/>
            <a:ext cx="6408712" cy="26642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14272" b="19386"/>
          <a:stretch/>
        </p:blipFill>
        <p:spPr>
          <a:xfrm>
            <a:off x="1258284" y="4077072"/>
            <a:ext cx="6408712" cy="2216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2623" y="250056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и переписка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8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t="10492" b="66765"/>
          <a:stretch/>
        </p:blipFill>
        <p:spPr>
          <a:xfrm>
            <a:off x="971600" y="1124744"/>
            <a:ext cx="7200801" cy="208823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t="12890" b="19777"/>
          <a:stretch/>
        </p:blipFill>
        <p:spPr>
          <a:xfrm>
            <a:off x="971600" y="3356992"/>
            <a:ext cx="7200800" cy="3113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26621"/>
            <a:ext cx="6638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профилактического визита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инициативе контролируемого лица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2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3772" t="19048" r="23447" b="38472"/>
          <a:stretch/>
        </p:blipFill>
        <p:spPr>
          <a:xfrm>
            <a:off x="179511" y="1034023"/>
            <a:ext cx="4176463" cy="234682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4656" t="20630" r="25589" b="10817"/>
          <a:stretch/>
        </p:blipFill>
        <p:spPr>
          <a:xfrm>
            <a:off x="179512" y="3616036"/>
            <a:ext cx="4176463" cy="295232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25846" t="20427" r="28909" b="20917"/>
          <a:stretch/>
        </p:blipFill>
        <p:spPr>
          <a:xfrm>
            <a:off x="4721130" y="997988"/>
            <a:ext cx="3888432" cy="241888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l="25900" t="20665" r="27455" b="9988"/>
          <a:stretch/>
        </p:blipFill>
        <p:spPr>
          <a:xfrm>
            <a:off x="4716016" y="3616036"/>
            <a:ext cx="3861614" cy="2952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1061" y="218384"/>
            <a:ext cx="3153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Очный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2252" y="227513"/>
            <a:ext cx="316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16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451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Закон Российской Федерации от 07.02.1992 №2300-I «О защите прав потребителей» с 01.03.2026 изменения, вступившие в силу с  1 марта 2026 года</vt:lpstr>
      <vt:lpstr>Предоставление потребителю на русском языке информации об изготовителе (исполнителе, продавце), режиме его работы и реализуемых им товарах (работах, услугах)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Косяков</dc:creator>
  <cp:lastModifiedBy>Наталья Потявина</cp:lastModifiedBy>
  <cp:revision>108</cp:revision>
  <cp:lastPrinted>2026-03-11T07:34:09Z</cp:lastPrinted>
  <dcterms:created xsi:type="dcterms:W3CDTF">2023-12-06T07:56:11Z</dcterms:created>
  <dcterms:modified xsi:type="dcterms:W3CDTF">2026-03-11T08:51:22Z</dcterms:modified>
</cp:coreProperties>
</file>